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3" r:id="rId2"/>
    <p:sldId id="280" r:id="rId3"/>
    <p:sldId id="400" r:id="rId4"/>
    <p:sldId id="401" r:id="rId5"/>
    <p:sldId id="402" r:id="rId6"/>
    <p:sldId id="404" r:id="rId7"/>
    <p:sldId id="403" r:id="rId8"/>
    <p:sldId id="405" r:id="rId9"/>
    <p:sldId id="406" r:id="rId10"/>
    <p:sldId id="407" r:id="rId11"/>
    <p:sldId id="408" r:id="rId12"/>
    <p:sldId id="380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erlin Type Office" panose="020B0502020203020204" pitchFamily="34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3">
          <p15:clr>
            <a:srgbClr val="A4A3A4"/>
          </p15:clr>
        </p15:guide>
        <p15:guide id="2" orient="horz" pos="412">
          <p15:clr>
            <a:srgbClr val="A4A3A4"/>
          </p15:clr>
        </p15:guide>
        <p15:guide id="3" pos="72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aske, Sabine" initials="SS" lastIdx="1" clrIdx="0">
    <p:extLst>
      <p:ext uri="{19B8F6BF-5375-455C-9EA6-DF929625EA0E}">
        <p15:presenceInfo xmlns:p15="http://schemas.microsoft.com/office/powerpoint/2012/main" userId="Salaske, S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523"/>
    <a:srgbClr val="FFE70E"/>
    <a:srgbClr val="F39300"/>
    <a:srgbClr val="4F90CC"/>
    <a:srgbClr val="004F9F"/>
    <a:srgbClr val="007256"/>
    <a:srgbClr val="9BCFAF"/>
    <a:srgbClr val="00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09" autoAdjust="0"/>
    <p:restoredTop sz="94643" autoAdjust="0"/>
  </p:normalViewPr>
  <p:slideViewPr>
    <p:cSldViewPr snapToGrid="0" showGuides="1">
      <p:cViewPr varScale="1">
        <p:scale>
          <a:sx n="89" d="100"/>
          <a:sy n="89" d="100"/>
        </p:scale>
        <p:origin x="120" y="576"/>
      </p:cViewPr>
      <p:guideLst>
        <p:guide orient="horz" pos="3893"/>
        <p:guide orient="horz" pos="412"/>
        <p:guide pos="727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2EA888-9F92-42AB-9415-B6E3F5F4ED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F5DB41-0BEC-4010-9CA0-8AED454E9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77BFB-2A27-47F3-B947-A09D1C091104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E2BD12-486A-4D97-9ADA-A8A4446BA9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3648E2-7AAA-4401-9098-0A2A99A558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0FE97-C1AE-456C-9C01-3EF6807CAC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7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77A6-9587-43D6-B330-8677C46BE97D}" type="datetimeFigureOut">
              <a:rPr lang="de-DE" smtClean="0"/>
              <a:t>06.03.2023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34D6-B28C-46F5-B708-C33B899E40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76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004F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9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3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1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81343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447" y="2066481"/>
            <a:ext cx="3138087" cy="1524444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3395" y="3776353"/>
            <a:ext cx="3138087" cy="2175185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3397" y="1032584"/>
            <a:ext cx="2776135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6000" b="1">
                <a:solidFill>
                  <a:srgbClr val="F39300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2610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E4042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004F9F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1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5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574" y="3963188"/>
            <a:ext cx="2651984" cy="714540"/>
          </a:xfrm>
        </p:spPr>
        <p:txBody>
          <a:bodyPr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0"/>
            <a:ext cx="2651984" cy="1205345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8000" b="1">
                <a:solidFill>
                  <a:srgbClr val="E4042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BFDB1D93-3E89-4014-897B-8F90BD777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2572" y="4598044"/>
            <a:ext cx="2651984" cy="1944997"/>
          </a:xfrm>
        </p:spPr>
        <p:txBody>
          <a:bodyPr numCol="1" spcCol="0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Kreis 8"/>
          <p:cNvSpPr/>
          <p:nvPr userDrawn="1"/>
        </p:nvSpPr>
        <p:spPr>
          <a:xfrm rot="5400000">
            <a:off x="10572000" y="-1620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9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9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5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36F217F-9F9C-41D8-B6DF-71AEB2A68553}"/>
              </a:ext>
            </a:extLst>
          </p:cNvPr>
          <p:cNvSpPr/>
          <p:nvPr userDrawn="1"/>
        </p:nvSpPr>
        <p:spPr>
          <a:xfrm>
            <a:off x="-3" y="0"/>
            <a:ext cx="8134353" cy="6858000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36" y="1995488"/>
            <a:ext cx="5057140" cy="1433512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1" y="2024063"/>
            <a:ext cx="3156806" cy="3889375"/>
          </a:xfrm>
        </p:spPr>
        <p:txBody>
          <a:bodyPr numCol="1" spc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010" y="756359"/>
            <a:ext cx="4077501" cy="1205346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" name="Kreis 5"/>
          <p:cNvSpPr/>
          <p:nvPr userDrawn="1"/>
        </p:nvSpPr>
        <p:spPr>
          <a:xfrm rot="16200000">
            <a:off x="-2334548" y="4523455"/>
            <a:ext cx="4669089" cy="4669089"/>
          </a:xfrm>
          <a:prstGeom prst="pie">
            <a:avLst>
              <a:gd name="adj1" fmla="val 0"/>
              <a:gd name="adj2" fmla="val 5401337"/>
            </a:avLst>
          </a:prstGeom>
          <a:solidFill>
            <a:srgbClr val="9BC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7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5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11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_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Ellipse 5"/>
          <p:cNvSpPr/>
          <p:nvPr userDrawn="1"/>
        </p:nvSpPr>
        <p:spPr>
          <a:xfrm>
            <a:off x="9058564" y="369504"/>
            <a:ext cx="2880000" cy="2880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02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3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72573" y="3427191"/>
            <a:ext cx="2651983" cy="1524372"/>
          </a:xfrm>
        </p:spPr>
        <p:txBody>
          <a:bodyPr anchor="b"/>
          <a:lstStyle>
            <a:lvl1pPr>
              <a:defRPr sz="3000" cap="all" baseline="0"/>
            </a:lvl1pPr>
          </a:lstStyle>
          <a:p>
            <a:r>
              <a:rPr lang="de-DE" dirty="0" smtClean="0"/>
              <a:t>Titelmasterformat durch bearbeiten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514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_Kapiteltrenn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" y="0"/>
            <a:ext cx="877252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7" name="Kreis 6"/>
          <p:cNvSpPr/>
          <p:nvPr userDrawn="1"/>
        </p:nvSpPr>
        <p:spPr>
          <a:xfrm>
            <a:off x="8764810" y="-142970"/>
            <a:ext cx="3427190" cy="342719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A2BB2C-7695-4650-8733-E760D9467D89}"/>
              </a:ext>
            </a:extLst>
          </p:cNvPr>
          <p:cNvSpPr/>
          <p:nvPr userDrawn="1"/>
        </p:nvSpPr>
        <p:spPr>
          <a:xfrm>
            <a:off x="8764804" y="0"/>
            <a:ext cx="3427057" cy="1590279"/>
          </a:xfrm>
          <a:prstGeom prst="rect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9B2FB-49B4-4AFC-A5BE-36E1E69B5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2573" y="1206831"/>
            <a:ext cx="2651984" cy="120534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172573" y="3427191"/>
            <a:ext cx="2651983" cy="15243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</a:t>
            </a:r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AF6AE7F-9EF2-496A-A918-9479E7CCC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2572" y="5094534"/>
            <a:ext cx="2651984" cy="1427036"/>
          </a:xfrm>
        </p:spPr>
        <p:txBody>
          <a:bodyPr/>
          <a:lstStyle/>
          <a:p>
            <a:r>
              <a:rPr lang="en-US" dirty="0" err="1"/>
              <a:t>Bulletpoint</a:t>
            </a:r>
            <a:r>
              <a:rPr lang="en-US" dirty="0"/>
              <a:t> in Berlin Type Regular 20 </a:t>
            </a:r>
            <a:r>
              <a:rPr lang="en-US" dirty="0" err="1"/>
              <a:t>pt</a:t>
            </a:r>
            <a:endParaRPr lang="en-US" dirty="0"/>
          </a:p>
          <a:p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estia</a:t>
            </a:r>
            <a:r>
              <a:rPr lang="en-US" dirty="0"/>
              <a:t> </a:t>
            </a:r>
            <a:r>
              <a:rPr lang="en-US" dirty="0" err="1"/>
              <a:t>dolupient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adestome</a:t>
            </a:r>
            <a:r>
              <a:rPr lang="en-US" dirty="0"/>
              <a:t> </a:t>
            </a:r>
            <a:r>
              <a:rPr lang="en-US" dirty="0" err="1" smtClean="0"/>
              <a:t>ratatimus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093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7AF5-40C9-41F1-85D9-1AD48625CB1D}" type="datetime1">
              <a:rPr lang="de-DE" smtClean="0"/>
              <a:t>06.03.2023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41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4"/>
            <a:ext cx="5255684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459-C1D7-4078-B28F-9C914A561F37}" type="datetime1">
              <a:rPr lang="de-DE" smtClean="0"/>
              <a:t>06.03.2023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8616" y="2024064"/>
            <a:ext cx="5254096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25" y="667859"/>
            <a:ext cx="4865687" cy="108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4F48C0-A769-4284-B8F4-7BDBD6FCDBC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7025" y="2024064"/>
            <a:ext cx="4865687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770D616-8F5C-4818-9683-51B82A582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6001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834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024064"/>
            <a:ext cx="5448300" cy="38893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4E50-1548-407F-81E1-5DCB8D4ECBAF}" type="datetime1">
              <a:rPr lang="de-DE" smtClean="0"/>
              <a:t>06.03.2023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F0F5103F-E3A3-4D5B-A739-18DD3F45D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7933" y="2063751"/>
            <a:ext cx="4794780" cy="36036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01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ob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6AC12680-9825-47D5-83F4-DC394779B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1"/>
            <a:ext cx="12192001" cy="231584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2920811"/>
            <a:ext cx="10895013" cy="1008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F65D1A-BD38-4CCE-A00E-BE062FB9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0C57-563B-477F-960D-8DD4E8C8B354}" type="datetime1">
              <a:rPr lang="de-DE" smtClean="0"/>
              <a:t>06.03.2023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D485DB4-F902-42F9-9430-4A9700D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9541BF-F514-4E50-B785-68537122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78E4A0-018C-4D9D-AA73-D8AD1AEB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700" y="4257676"/>
            <a:ext cx="10895012" cy="1655764"/>
          </a:xfrm>
        </p:spPr>
        <p:txBody>
          <a:bodyPr numCol="2" spcCol="28800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4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8A72-4128-4C02-B19B-50E39FED891C}" type="datetime1">
              <a:rPr lang="de-DE" smtClean="0"/>
              <a:t>06.03.2023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2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A1A5BC-4B3E-4471-B5A1-241BA355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BA74-9360-4AE8-A63E-5D5080507EA2}" type="datetime1">
              <a:rPr lang="de-DE" smtClean="0"/>
              <a:t>06.03.2023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9EFE6A-1403-4906-BD2F-08A1976E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7E6EE12-0E14-4C4E-A47E-A46E922C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56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2BF801-7DBB-412B-A331-7A1DADC3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4283-198B-4437-9790-96B12F51EBBA}" type="datetime1">
              <a:rPr lang="de-DE" smtClean="0"/>
              <a:t>06.03.2023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57C5F2-4E6C-4DF3-A256-A51CB88E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0829A1-84BE-4323-8A58-BA6C669B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88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157035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8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900000" y="2239643"/>
            <a:ext cx="7272000" cy="157035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28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159" y="979171"/>
            <a:ext cx="10643553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6" name="Ellipse 5"/>
          <p:cNvSpPr/>
          <p:nvPr userDrawn="1"/>
        </p:nvSpPr>
        <p:spPr>
          <a:xfrm>
            <a:off x="7349307" y="491400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7" name="Kreis 6"/>
          <p:cNvSpPr/>
          <p:nvPr userDrawn="1"/>
        </p:nvSpPr>
        <p:spPr>
          <a:xfrm rot="5400000">
            <a:off x="11228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5400000">
            <a:off x="10256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8312653" y="491400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3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404" y="2312235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909" y="3827504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7349307" y="0"/>
            <a:ext cx="1944000" cy="1944000"/>
          </a:xfrm>
          <a:prstGeom prst="ellipse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11228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10256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8312653" y="0"/>
            <a:ext cx="1944000" cy="1944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1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Kreis 8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0800000">
            <a:off x="1462168" y="5238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>
            <a:off x="8301125" y="-1620001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04869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10" name="Kreis 9"/>
          <p:cNvSpPr/>
          <p:nvPr userDrawn="1"/>
        </p:nvSpPr>
        <p:spPr>
          <a:xfrm rot="16200000">
            <a:off x="-1632996" y="564774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chluss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4F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8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chluss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chluss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7025" y="2384108"/>
            <a:ext cx="7980362" cy="1044892"/>
          </a:xfrm>
          <a:ln w="12700">
            <a:noFill/>
          </a:ln>
        </p:spPr>
        <p:txBody>
          <a:bodyPr lIns="0" tIns="0" rIns="0" bIns="0"/>
          <a:lstStyle>
            <a:lvl1pPr>
              <a:defRPr sz="6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5533086"/>
            <a:ext cx="3219818" cy="644400"/>
          </a:xfrm>
          <a:prstGeom prst="rect">
            <a:avLst/>
          </a:prstGeom>
        </p:spPr>
      </p:pic>
      <p:sp>
        <p:nvSpPr>
          <p:cNvPr id="11" name="Kreis 10"/>
          <p:cNvSpPr/>
          <p:nvPr userDrawn="1"/>
        </p:nvSpPr>
        <p:spPr>
          <a:xfrm>
            <a:off x="-3240000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lang="en-US" dirty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bg>
      <p:bgPr>
        <a:solidFill>
          <a:srgbClr val="F3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5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bg>
      <p:bgPr>
        <a:solidFill>
          <a:srgbClr val="00A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096" y="2079760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096" y="3595029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7" name="Kreis 6"/>
          <p:cNvSpPr/>
          <p:nvPr userDrawn="1"/>
        </p:nvSpPr>
        <p:spPr>
          <a:xfrm rot="16200000">
            <a:off x="-1632996" y="3026498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FE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>
            <a:off x="2408096" y="-1620000"/>
            <a:ext cx="3240000" cy="32400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  <p:sp>
        <p:nvSpPr>
          <p:cNvPr id="8" name="Kreis 7"/>
          <p:cNvSpPr/>
          <p:nvPr userDrawn="1"/>
        </p:nvSpPr>
        <p:spPr>
          <a:xfrm rot="10800000">
            <a:off x="10572000" y="5238000"/>
            <a:ext cx="3240000" cy="3240000"/>
          </a:xfrm>
          <a:prstGeom prst="pie">
            <a:avLst>
              <a:gd name="adj1" fmla="val 0"/>
              <a:gd name="adj2" fmla="val 5401337"/>
            </a:avLst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3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000" y="2281238"/>
            <a:ext cx="7256463" cy="1356360"/>
          </a:xfrm>
        </p:spPr>
        <p:txBody>
          <a:bodyPr anchor="b"/>
          <a:lstStyle>
            <a:lvl1pPr algn="l">
              <a:defRPr sz="3600" cap="all" baseline="0">
                <a:solidFill>
                  <a:srgbClr val="004F9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000" y="3796507"/>
            <a:ext cx="7256463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800">
                <a:solidFill>
                  <a:srgbClr val="E404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5" name="Bild 4" descr="B_SEN_BJF_Logo_DE_H_PW_RGB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07" y="654050"/>
            <a:ext cx="3219818" cy="644400"/>
          </a:xfrm>
          <a:prstGeom prst="rect">
            <a:avLst/>
          </a:prstGeom>
        </p:spPr>
      </p:pic>
      <p:sp>
        <p:nvSpPr>
          <p:cNvPr id="6" name="Kreis 5"/>
          <p:cNvSpPr/>
          <p:nvPr userDrawn="1"/>
        </p:nvSpPr>
        <p:spPr>
          <a:xfrm>
            <a:off x="-3238849" y="-3240000"/>
            <a:ext cx="6480000" cy="6480000"/>
          </a:xfrm>
          <a:prstGeom prst="pie">
            <a:avLst>
              <a:gd name="adj1" fmla="val 0"/>
              <a:gd name="adj2" fmla="val 5403244"/>
            </a:avLst>
          </a:prstGeom>
          <a:solidFill>
            <a:srgbClr val="E40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699" y="667859"/>
            <a:ext cx="10895013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699" y="2024064"/>
            <a:ext cx="10895013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74273" y="6429989"/>
            <a:ext cx="815976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CEAEC4F-1C21-46DD-BD11-F35B3E6B7858}" type="datetime1">
              <a:rPr lang="de-DE" smtClean="0"/>
              <a:t>06.03.2023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29989"/>
            <a:ext cx="8618220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699" y="6429989"/>
            <a:ext cx="640773" cy="1928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073DE812-22F6-49E4-B754-747D11D9321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452C28B-9230-4019-9837-A0776017D8F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83917" y="6229154"/>
            <a:ext cx="662400" cy="3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1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23" r:id="rId4"/>
    <p:sldLayoutId id="2147483724" r:id="rId5"/>
    <p:sldLayoutId id="2147483714" r:id="rId6"/>
    <p:sldLayoutId id="2147483725" r:id="rId7"/>
    <p:sldLayoutId id="2147483726" r:id="rId8"/>
    <p:sldLayoutId id="2147483661" r:id="rId9"/>
    <p:sldLayoutId id="2147483727" r:id="rId10"/>
    <p:sldLayoutId id="2147483728" r:id="rId11"/>
    <p:sldLayoutId id="2147483729" r:id="rId12"/>
    <p:sldLayoutId id="2147483671" r:id="rId13"/>
    <p:sldLayoutId id="2147483702" r:id="rId14"/>
    <p:sldLayoutId id="2147483730" r:id="rId15"/>
    <p:sldLayoutId id="2147483731" r:id="rId16"/>
    <p:sldLayoutId id="2147483703" r:id="rId17"/>
    <p:sldLayoutId id="2147483732" r:id="rId18"/>
    <p:sldLayoutId id="2147483733" r:id="rId19"/>
    <p:sldLayoutId id="2147483672" r:id="rId20"/>
    <p:sldLayoutId id="2147483735" r:id="rId21"/>
    <p:sldLayoutId id="2147483747" r:id="rId22"/>
    <p:sldLayoutId id="2147483736" r:id="rId23"/>
    <p:sldLayoutId id="2147483737" r:id="rId24"/>
    <p:sldLayoutId id="2147483738" r:id="rId25"/>
    <p:sldLayoutId id="2147483662" r:id="rId26"/>
    <p:sldLayoutId id="2147483668" r:id="rId27"/>
    <p:sldLayoutId id="2147483669" r:id="rId28"/>
    <p:sldLayoutId id="2147483682" r:id="rId29"/>
    <p:sldLayoutId id="2147483670" r:id="rId30"/>
    <p:sldLayoutId id="2147483709" r:id="rId31"/>
    <p:sldLayoutId id="2147483666" r:id="rId32"/>
    <p:sldLayoutId id="2147483667" r:id="rId33"/>
    <p:sldLayoutId id="2147483739" r:id="rId34"/>
    <p:sldLayoutId id="2147483715" r:id="rId35"/>
    <p:sldLayoutId id="2147483740" r:id="rId36"/>
    <p:sldLayoutId id="2147483717" r:id="rId37"/>
    <p:sldLayoutId id="2147483720" r:id="rId38"/>
    <p:sldLayoutId id="2147483741" r:id="rId39"/>
    <p:sldLayoutId id="2147483719" r:id="rId40"/>
    <p:sldLayoutId id="2147483742" r:id="rId41"/>
    <p:sldLayoutId id="2147483746" r:id="rId42"/>
    <p:sldLayoutId id="2147483721" r:id="rId43"/>
    <p:sldLayoutId id="2147483718" r:id="rId44"/>
    <p:sldLayoutId id="2147483743" r:id="rId45"/>
    <p:sldLayoutId id="2147483744" r:id="rId46"/>
    <p:sldLayoutId id="2147483745" r:id="rId4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  <p15:guide id="2" pos="7271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11" orient="horz" pos="1275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8910" y="2043953"/>
            <a:ext cx="7271958" cy="1624642"/>
          </a:xfrm>
        </p:spPr>
        <p:txBody>
          <a:bodyPr/>
          <a:lstStyle/>
          <a:p>
            <a:r>
              <a:rPr lang="de-DE" dirty="0" smtClean="0"/>
              <a:t>Der neue Förder-und Teilhabeplan für die Kindertagesbetreuung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699" y="667859"/>
            <a:ext cx="10895013" cy="735436"/>
          </a:xfrm>
        </p:spPr>
        <p:txBody>
          <a:bodyPr/>
          <a:lstStyle/>
          <a:p>
            <a:pPr algn="ctr"/>
            <a:r>
              <a:rPr lang="de-DE" dirty="0"/>
              <a:t>Beispiel / Auszug aus dem Erhebungsbogen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08038" y="6429989"/>
            <a:ext cx="8881782" cy="192887"/>
          </a:xfrm>
        </p:spPr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7699" y="1570616"/>
            <a:ext cx="9811105" cy="469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77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699" y="667859"/>
            <a:ext cx="10895013" cy="429421"/>
          </a:xfrm>
        </p:spPr>
        <p:txBody>
          <a:bodyPr/>
          <a:lstStyle/>
          <a:p>
            <a:pPr algn="ctr"/>
            <a:r>
              <a:rPr lang="de-DE" dirty="0" smtClean="0"/>
              <a:t>Weitere Schritte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29553" y="6429989"/>
            <a:ext cx="8860267" cy="192887"/>
          </a:xfrm>
        </p:spPr>
        <p:txBody>
          <a:bodyPr/>
          <a:lstStyle/>
          <a:p>
            <a:r>
              <a:rPr lang="de-DE" dirty="0" smtClean="0"/>
              <a:t>UA </a:t>
            </a:r>
            <a:r>
              <a:rPr lang="de-DE" dirty="0"/>
              <a:t>T</a:t>
            </a:r>
            <a:r>
              <a:rPr lang="de-DE" dirty="0" smtClean="0"/>
              <a:t>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11219" y="1861074"/>
            <a:ext cx="8132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/>
              <a:t>Abstimmung </a:t>
            </a:r>
            <a:r>
              <a:rPr lang="de-DE" sz="2400" dirty="0" smtClean="0"/>
              <a:t>im Gremium „AG Menschen </a:t>
            </a:r>
            <a:r>
              <a:rPr lang="de-DE" sz="2400" dirty="0"/>
              <a:t>mit </a:t>
            </a:r>
            <a:r>
              <a:rPr lang="de-DE" sz="2400" dirty="0" smtClean="0"/>
              <a:t>Behinderung“</a:t>
            </a:r>
            <a:endParaRPr lang="de-DE" sz="2400" dirty="0"/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/>
              <a:t>Erstellung als beschreibbare </a:t>
            </a:r>
            <a:r>
              <a:rPr lang="de-DE" sz="2400" dirty="0" smtClean="0"/>
              <a:t>PDF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Erarbeitung eines Fortbildungskonzepts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smtClean="0"/>
              <a:t>Ziel der Einführung: </a:t>
            </a:r>
            <a:r>
              <a:rPr lang="de-DE" sz="2400" dirty="0" err="1"/>
              <a:t>Kitajahr</a:t>
            </a:r>
            <a:r>
              <a:rPr lang="de-DE" sz="2400" dirty="0"/>
              <a:t> 2023/2024</a:t>
            </a:r>
          </a:p>
        </p:txBody>
      </p:sp>
    </p:spTree>
    <p:extLst>
      <p:ext uri="{BB962C8B-B14F-4D97-AF65-F5344CB8AC3E}">
        <p14:creationId xmlns:p14="http://schemas.microsoft.com/office/powerpoint/2010/main" val="278853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9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7B33A46-F5EA-4A91-B379-E735891295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656949-A6DC-480C-9681-E601D4A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61" y="2237929"/>
            <a:ext cx="3494874" cy="2248010"/>
          </a:xfrm>
        </p:spPr>
        <p:txBody>
          <a:bodyPr/>
          <a:lstStyle/>
          <a:p>
            <a:r>
              <a:rPr lang="de-DE" sz="3200" dirty="0" smtClean="0"/>
              <a:t>Warum die Anpassung des Förderplanes</a:t>
            </a:r>
            <a:r>
              <a:rPr lang="de-DE" sz="3600" dirty="0" smtClean="0"/>
              <a:t>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937DC3-19CE-48E7-9971-03F3FCCC4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3395" y="5120640"/>
            <a:ext cx="2513043" cy="830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014370-F6DB-47C3-8493-703C832F3D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5659" y="1032584"/>
            <a:ext cx="3113873" cy="1205346"/>
          </a:xfrm>
        </p:spPr>
        <p:txBody>
          <a:bodyPr/>
          <a:lstStyle/>
          <a:p>
            <a:r>
              <a:rPr lang="de-DE" dirty="0" smtClean="0"/>
              <a:t>01</a:t>
            </a:r>
            <a:endParaRPr lang="de-DE" dirty="0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E7B33A46-F5EA-4A91-B379-E735891295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34352" cy="6858000"/>
          </a:xfrm>
          <a:prstGeom prst="rect">
            <a:avLst/>
          </a:prstGeom>
          <a:solidFill>
            <a:schemeClr val="bg2"/>
          </a:solidFill>
        </p:spPr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221"/>
            <a:ext cx="7229139" cy="6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Fortsetzung der fachpolitischen Umsetzung der Vorgaben und Aufträge aus der UN-Behindertenrechtskonvention (UN-BRK) 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7699" y="162942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kern="0" dirty="0">
                <a:solidFill>
                  <a:srgbClr val="333399"/>
                </a:solidFill>
              </a:rPr>
              <a:t>Paradigmenwechsel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b="1" kern="0" dirty="0">
              <a:solidFill>
                <a:srgbClr val="333399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von der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 Fürsorge  zur 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de-DE" altLang="de-DE" b="1" kern="0" dirty="0">
                <a:solidFill>
                  <a:srgbClr val="000000"/>
                </a:solidFill>
              </a:rPr>
              <a:t> </a:t>
            </a:r>
            <a:r>
              <a:rPr lang="de-DE" altLang="de-DE" b="1" kern="0" dirty="0" smtClean="0">
                <a:solidFill>
                  <a:srgbClr val="000000"/>
                </a:solidFill>
              </a:rPr>
              <a:t>gleichberechtigten Teilhabe </a:t>
            </a:r>
            <a:r>
              <a:rPr lang="de-DE" altLang="de-DE" b="1" kern="0" dirty="0">
                <a:solidFill>
                  <a:srgbClr val="000000"/>
                </a:solidFill>
              </a:rPr>
              <a:t>und  Selbstbestimmung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b="1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kern="0" dirty="0">
                <a:solidFill>
                  <a:srgbClr val="333399"/>
                </a:solidFill>
              </a:rPr>
              <a:t>Behinderung</a:t>
            </a:r>
            <a:r>
              <a:rPr lang="de-DE" altLang="de-DE" kern="0" dirty="0">
                <a:solidFill>
                  <a:srgbClr val="000000"/>
                </a:solidFill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entsteht aus der Wechselwirkung </a:t>
            </a:r>
            <a:r>
              <a:rPr lang="de-DE" dirty="0"/>
              <a:t>von Gesundheitsstörung und gesellschaftlichem Kontext </a:t>
            </a:r>
            <a:r>
              <a:rPr lang="de-DE" altLang="de-DE" kern="0" dirty="0">
                <a:solidFill>
                  <a:srgbClr val="000000"/>
                </a:solidFill>
              </a:rPr>
              <a:t>zwischen =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 Menschen mit Beeinträchtigungen und </a:t>
            </a: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95000"/>
              <a:defRPr/>
            </a:pPr>
            <a:endParaRPr lang="de-DE" altLang="de-DE" kern="0" dirty="0">
              <a:solidFill>
                <a:srgbClr val="000000"/>
              </a:solidFill>
            </a:endParaRPr>
          </a:p>
          <a:p>
            <a:pPr marL="265113" lvl="0" indent="-265113" defTabSz="914400" fontAlgn="base"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de-DE" altLang="de-DE" kern="0" dirty="0">
                <a:solidFill>
                  <a:srgbClr val="000000"/>
                </a:solidFill>
              </a:rPr>
              <a:t> einstellungs- und umweltbedingten Barrieren</a:t>
            </a:r>
            <a:endParaRPr lang="de-DE" altLang="de-DE" sz="160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0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Einführung neuer Verfahren und Arbeitsinstrumente im Bereich der Eingliederungshilfe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OFachgespräch inklusive Kindertagesbetreuung 25.02.2022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7698" y="1960208"/>
            <a:ext cx="830266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ICF-Y (International Classification of Functioning, Disability and Health) </a:t>
            </a:r>
            <a:endParaRPr lang="en-US" sz="2000" b="1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neues</a:t>
            </a:r>
            <a:r>
              <a:rPr lang="en-US" sz="2000" dirty="0" smtClean="0"/>
              <a:t> </a:t>
            </a:r>
            <a:r>
              <a:rPr lang="en-US" sz="2000" dirty="0" err="1"/>
              <a:t>Diagnostikinstrument</a:t>
            </a:r>
            <a:r>
              <a:rPr lang="en-US" sz="2000" dirty="0"/>
              <a:t> des </a:t>
            </a:r>
            <a:r>
              <a:rPr lang="en-US" sz="2000" dirty="0" err="1"/>
              <a:t>medizinischen</a:t>
            </a:r>
            <a:r>
              <a:rPr lang="en-US" sz="2000" dirty="0"/>
              <a:t> </a:t>
            </a:r>
            <a:r>
              <a:rPr lang="en-US" sz="2000" dirty="0" err="1"/>
              <a:t>Fachbereiches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orientieren </a:t>
            </a:r>
            <a:r>
              <a:rPr lang="de-DE" sz="2000" dirty="0"/>
              <a:t>sich am </a:t>
            </a:r>
            <a:r>
              <a:rPr lang="de-DE" sz="2000" b="1" dirty="0"/>
              <a:t>ganzheitlichen bio-psycho-sozialen Modell</a:t>
            </a:r>
            <a:r>
              <a:rPr lang="de-DE" sz="2000" dirty="0"/>
              <a:t>,</a:t>
            </a:r>
          </a:p>
          <a:p>
            <a:r>
              <a:rPr lang="de-DE" sz="2000" dirty="0"/>
              <a:t>   </a:t>
            </a:r>
            <a:endParaRPr lang="de-DE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sind </a:t>
            </a:r>
            <a:r>
              <a:rPr lang="de-DE" sz="2000" b="1" dirty="0"/>
              <a:t>ressourcenorientiert</a:t>
            </a:r>
            <a:r>
              <a:rPr lang="de-DE" sz="2000" dirty="0"/>
              <a:t> und </a:t>
            </a:r>
          </a:p>
          <a:p>
            <a:r>
              <a:rPr lang="de-DE" sz="2000" dirty="0"/>
              <a:t>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smtClean="0"/>
              <a:t> </a:t>
            </a:r>
            <a:r>
              <a:rPr lang="de-DE" sz="2000" dirty="0"/>
              <a:t>lassen </a:t>
            </a:r>
            <a:r>
              <a:rPr lang="de-DE" sz="2000" b="1" dirty="0"/>
              <a:t>Rückschlüsse auf geeignete Unterstützungsangebote zu</a:t>
            </a:r>
          </a:p>
          <a:p>
            <a:r>
              <a:rPr lang="de-DE" sz="2000" b="1" dirty="0"/>
              <a:t>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dirty="0"/>
              <a:t>  </a:t>
            </a:r>
            <a:r>
              <a:rPr lang="de-DE" sz="2000" dirty="0" smtClean="0"/>
              <a:t>dies </a:t>
            </a:r>
            <a:r>
              <a:rPr lang="de-DE" sz="2000" dirty="0"/>
              <a:t>geschieht in </a:t>
            </a:r>
            <a:r>
              <a:rPr lang="de-DE" sz="2000" b="1" dirty="0"/>
              <a:t>Abstimmung mit allen Beteiligten</a:t>
            </a:r>
            <a:r>
              <a:rPr lang="de-D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92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Bildung der UAG Integration – Inklusion der AG QVTAG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29553" y="6429989"/>
            <a:ext cx="8860267" cy="192887"/>
          </a:xfrm>
        </p:spPr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647699" y="1602890"/>
            <a:ext cx="8496301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de-DE" sz="2000" u="sng" dirty="0">
                <a:ea typeface="Calibri" panose="020F0502020204030204" pitchFamily="34" charset="0"/>
                <a:cs typeface="Arial" panose="020B0604020202020204" pitchFamily="34" charset="0"/>
              </a:rPr>
              <a:t>Auftrag: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ea typeface="Calibri" panose="020F0502020204030204" pitchFamily="34" charset="0"/>
                <a:cs typeface="Arial" panose="020B0604020202020204" pitchFamily="34" charset="0"/>
              </a:rPr>
              <a:t>Prüfung</a:t>
            </a:r>
            <a:r>
              <a:rPr lang="de-DE" sz="2000" dirty="0">
                <a:ea typeface="Calibri" panose="020F0502020204030204" pitchFamily="34" charset="0"/>
                <a:cs typeface="Arial" panose="020B0604020202020204" pitchFamily="34" charset="0"/>
              </a:rPr>
              <a:t> der im inklusiven System der Kindertagesbetreuung </a:t>
            </a:r>
            <a:r>
              <a:rPr lang="de-DE" sz="2000" b="1" dirty="0">
                <a:ea typeface="Calibri" panose="020F0502020204030204" pitchFamily="34" charset="0"/>
                <a:cs typeface="Arial" panose="020B0604020202020204" pitchFamily="34" charset="0"/>
              </a:rPr>
              <a:t>angewandten Verfahren und Arbeitsinstrumente auf die Kompatibilität mit den Ansprüchen des </a:t>
            </a:r>
            <a:r>
              <a:rPr lang="de-DE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BTHG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de-DE" sz="1000" u="sng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de-DE" sz="2000" u="sng" dirty="0" smtClean="0">
                <a:ea typeface="Calibri" panose="020F0502020204030204" pitchFamily="34" charset="0"/>
                <a:cs typeface="Arial" panose="020B0604020202020204" pitchFamily="34" charset="0"/>
              </a:rPr>
              <a:t>Schwerpunkte: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Feststellungsverfahren im Jahr 2019 - beendet 2021</a:t>
            </a:r>
          </a:p>
          <a:p>
            <a:pPr algn="just"/>
            <a:endParaRPr lang="de-DE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Förderplan – Arbeitsbeginn in 2020</a:t>
            </a:r>
          </a:p>
          <a:p>
            <a:pPr algn="just"/>
            <a:endParaRPr lang="de-DE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Handreichung – Arbeitsbeginn in 2022</a:t>
            </a:r>
            <a:endParaRPr lang="de-DE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2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E7B33A46-F5EA-4A91-B379-E735891295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8656949-A6DC-480C-9681-E601D4A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60" y="2237929"/>
            <a:ext cx="3679115" cy="2248010"/>
          </a:xfrm>
        </p:spPr>
        <p:txBody>
          <a:bodyPr/>
          <a:lstStyle/>
          <a:p>
            <a:pPr algn="ctr"/>
            <a:r>
              <a:rPr lang="de-DE" sz="3600" dirty="0" smtClean="0"/>
              <a:t>Schwerpunkte der Überarbeitung</a:t>
            </a:r>
            <a:br>
              <a:rPr lang="de-DE" sz="3600" dirty="0" smtClean="0"/>
            </a:br>
            <a:r>
              <a:rPr lang="de-DE" sz="3600" dirty="0" smtClean="0"/>
              <a:t>des Förderplans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937DC3-19CE-48E7-9971-03F3FCCC4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3395" y="5120640"/>
            <a:ext cx="2513043" cy="8308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014370-F6DB-47C3-8493-703C832F3D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5659" y="1032584"/>
            <a:ext cx="3113873" cy="1205346"/>
          </a:xfrm>
        </p:spPr>
        <p:txBody>
          <a:bodyPr/>
          <a:lstStyle/>
          <a:p>
            <a:r>
              <a:rPr lang="de-DE" dirty="0" smtClean="0"/>
              <a:t>02</a:t>
            </a:r>
            <a:endParaRPr lang="de-DE" dirty="0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E7B33A46-F5EA-4A91-B379-E735891295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134352" cy="6858000"/>
          </a:xfrm>
          <a:prstGeom prst="rect">
            <a:avLst/>
          </a:prstGeom>
          <a:solidFill>
            <a:schemeClr val="bg2"/>
          </a:solidFill>
        </p:spPr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221"/>
            <a:ext cx="7229139" cy="6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Förderplan- Schwerpunkte der Überarbeitung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97280" y="6429989"/>
            <a:ext cx="8892540" cy="192887"/>
          </a:xfrm>
        </p:spPr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76518" y="1624405"/>
            <a:ext cx="961330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Einarbeitung des Kapitels „Besondere Bedürfnisse und Erfordernisse“ in das Deckblatt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u="sng" dirty="0">
              <a:latin typeface="Berlin Type Office" panose="020B0502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Erweiterung der Bereiche „Motorik und Wahrnehmung“, „Soziale und emotionale Entwicklung“ durch den Aspekt „Kommunikation“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Hinzufügung des Bereiches Lernverhalten zum Thema „Spiel“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Übersichtlichere Gestaltung des Entwicklungsbogens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Ergänzung des Entwicklungsbogens um „Maßnahmen und Methoden zur Zielerreichung 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bearbeitbar </a:t>
            </a:r>
            <a:endParaRPr lang="de-DE" dirty="0" smtClean="0">
              <a:latin typeface="Berlin Type Office" panose="020B0502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de-DE" dirty="0" smtClean="0">
              <a:latin typeface="Berlin Type Office" panose="020B0502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Entwicklungsbogen ist individuell für die zu fördernden Bereiche des   </a:t>
            </a:r>
          </a:p>
          <a:p>
            <a:pPr algn="just">
              <a:lnSpc>
                <a:spcPct val="115000"/>
              </a:lnSpc>
            </a:pP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Kindes </a:t>
            </a: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einzusetzen.</a:t>
            </a:r>
          </a:p>
          <a:p>
            <a:pPr algn="just">
              <a:lnSpc>
                <a:spcPct val="115000"/>
              </a:lnSpc>
            </a:pPr>
            <a:endParaRPr lang="de-DE" dirty="0" smtClean="0">
              <a:latin typeface="Berlin Type Office" panose="020B0502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Verlagerung der Horte an die Schulen erübrigt sich </a:t>
            </a: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Abschnitt „Schulergänzende Betreuung (Hort</a:t>
            </a:r>
            <a:r>
              <a:rPr lang="de-DE" dirty="0" smtClean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)“.</a:t>
            </a:r>
            <a:endParaRPr lang="de-DE" dirty="0">
              <a:latin typeface="Berlin Type Office" panose="020B0502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de-DE" dirty="0">
                <a:latin typeface="Berlin Type Office" panose="020B0502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2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699" y="667859"/>
            <a:ext cx="10895013" cy="429421"/>
          </a:xfrm>
        </p:spPr>
        <p:txBody>
          <a:bodyPr/>
          <a:lstStyle/>
          <a:p>
            <a:pPr algn="ctr"/>
            <a:r>
              <a:rPr lang="de-DE" dirty="0" smtClean="0"/>
              <a:t>Inhaltsverzeichnis des Förderplans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97280" y="6429989"/>
            <a:ext cx="8892540" cy="192887"/>
          </a:xfrm>
        </p:spPr>
        <p:txBody>
          <a:bodyPr/>
          <a:lstStyle/>
          <a:p>
            <a:r>
              <a:rPr lang="de-DE" dirty="0" smtClean="0"/>
              <a:t>UA Tagesbetreuung am 10.02.2023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097280" y="1207859"/>
            <a:ext cx="115321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dirty="0" smtClean="0"/>
              <a:t>1. Deckblatt</a:t>
            </a:r>
          </a:p>
          <a:p>
            <a:pPr lvl="0"/>
            <a:endParaRPr lang="de-DE" sz="1200" b="1" dirty="0"/>
          </a:p>
          <a:p>
            <a:pPr lvl="0"/>
            <a:r>
              <a:rPr lang="de-DE" sz="1200" b="1" dirty="0" smtClean="0"/>
              <a:t>2.Erhebungsbogen</a:t>
            </a:r>
            <a:endParaRPr lang="de-DE" sz="1200" dirty="0"/>
          </a:p>
          <a:p>
            <a:r>
              <a:rPr lang="de-DE" sz="1200" b="1" dirty="0"/>
              <a:t> </a:t>
            </a:r>
            <a:endParaRPr lang="de-DE" sz="1200" dirty="0"/>
          </a:p>
          <a:p>
            <a:pPr lvl="1"/>
            <a:r>
              <a:rPr lang="de-DE" sz="1200" b="1" dirty="0"/>
              <a:t>2.1.Kontextbezogene Angaben</a:t>
            </a:r>
            <a:endParaRPr lang="de-DE" sz="1200" dirty="0"/>
          </a:p>
          <a:p>
            <a:pPr lvl="2"/>
            <a:r>
              <a:rPr lang="de-DE" sz="1200" dirty="0"/>
              <a:t>Personenbezogene Fragen</a:t>
            </a:r>
          </a:p>
          <a:p>
            <a:pPr lvl="2"/>
            <a:r>
              <a:rPr lang="de-DE" sz="1200" dirty="0"/>
              <a:t>Umwelt(en) des Kindes</a:t>
            </a:r>
          </a:p>
          <a:p>
            <a:pPr lvl="3"/>
            <a:r>
              <a:rPr lang="de-DE" sz="1200" dirty="0"/>
              <a:t>Häusliches Umfeld/Familie des Kindes</a:t>
            </a:r>
          </a:p>
          <a:p>
            <a:pPr lvl="3"/>
            <a:r>
              <a:rPr lang="de-DE" sz="1200" dirty="0"/>
              <a:t>Kita/Einrichtung</a:t>
            </a:r>
          </a:p>
          <a:p>
            <a:pPr lvl="3"/>
            <a:r>
              <a:rPr lang="de-DE" sz="1200" dirty="0"/>
              <a:t>Teilhabeorientierte Zusammenarbeit</a:t>
            </a:r>
          </a:p>
          <a:p>
            <a:r>
              <a:rPr lang="de-DE" sz="1200" dirty="0"/>
              <a:t> </a:t>
            </a:r>
          </a:p>
          <a:p>
            <a:pPr lvl="1"/>
            <a:r>
              <a:rPr lang="de-DE" sz="1200" b="1" dirty="0"/>
              <a:t>2.2. Körperstrukturelle Aspekte</a:t>
            </a:r>
            <a:endParaRPr lang="de-DE" sz="1200" dirty="0"/>
          </a:p>
          <a:p>
            <a:pPr lvl="1"/>
            <a:r>
              <a:rPr lang="de-DE" sz="1200" b="1" dirty="0"/>
              <a:t>2.3.Körperfunktionale Aspekte</a:t>
            </a:r>
            <a:endParaRPr lang="de-DE" sz="1200" dirty="0"/>
          </a:p>
          <a:p>
            <a:pPr lvl="1"/>
            <a:r>
              <a:rPr lang="de-DE" sz="1200" b="1" dirty="0"/>
              <a:t>2.4.Teilhabe in den Lebensbereichen</a:t>
            </a:r>
            <a:endParaRPr lang="de-DE" sz="1200" dirty="0"/>
          </a:p>
          <a:p>
            <a:pPr lvl="2"/>
            <a:r>
              <a:rPr lang="de-DE" sz="1200" dirty="0"/>
              <a:t>Teilhabe an Lern- und Wissensanwendung</a:t>
            </a:r>
          </a:p>
          <a:p>
            <a:pPr lvl="2"/>
            <a:r>
              <a:rPr lang="de-DE" sz="1200" dirty="0"/>
              <a:t>Teilhabe an allgemeinen Aufgaben und Anforderungen</a:t>
            </a:r>
          </a:p>
          <a:p>
            <a:pPr lvl="2"/>
            <a:r>
              <a:rPr lang="de-DE" sz="1200" dirty="0"/>
              <a:t>Teilhabe an Kommunikation </a:t>
            </a:r>
          </a:p>
          <a:p>
            <a:pPr lvl="2"/>
            <a:r>
              <a:rPr lang="de-DE" sz="1200" dirty="0"/>
              <a:t>Teilhabe an Mobilität</a:t>
            </a:r>
          </a:p>
          <a:p>
            <a:pPr lvl="2"/>
            <a:r>
              <a:rPr lang="de-DE" sz="1200" dirty="0"/>
              <a:t>Teilhabe an Selbstversorgung </a:t>
            </a:r>
          </a:p>
          <a:p>
            <a:pPr lvl="2"/>
            <a:r>
              <a:rPr lang="de-DE" sz="1200" dirty="0"/>
              <a:t>Teilhabe am Häuslichen Leben/ alltägliche Aufgaben</a:t>
            </a:r>
          </a:p>
          <a:p>
            <a:pPr lvl="2"/>
            <a:r>
              <a:rPr lang="de-DE" sz="1200" dirty="0"/>
              <a:t>Teilhabe an Interpersonellen Interaktionen und Beziehungen</a:t>
            </a:r>
          </a:p>
          <a:p>
            <a:pPr lvl="2"/>
            <a:r>
              <a:rPr lang="de-DE" sz="1200" dirty="0"/>
              <a:t>Teilhabe an bedeutenden Lebensbereichen / Spiel</a:t>
            </a:r>
          </a:p>
          <a:p>
            <a:r>
              <a:rPr lang="de-DE" sz="1200" dirty="0"/>
              <a:t> </a:t>
            </a:r>
          </a:p>
          <a:p>
            <a:pPr lvl="0"/>
            <a:r>
              <a:rPr lang="de-DE" sz="1200" b="1" dirty="0"/>
              <a:t>3.Teilhabe- und Förderplan</a:t>
            </a:r>
            <a:endParaRPr lang="de-DE" sz="1200" dirty="0"/>
          </a:p>
          <a:p>
            <a:pPr lvl="1"/>
            <a:r>
              <a:rPr lang="de-DE" sz="1200" dirty="0"/>
              <a:t>Übersicht der Teilhabe- und Förderbereiche</a:t>
            </a:r>
          </a:p>
          <a:p>
            <a:pPr lvl="1"/>
            <a:r>
              <a:rPr lang="de-DE" sz="1200" dirty="0"/>
              <a:t>Förder- und Teilhabemaßnahmen in der Kita</a:t>
            </a:r>
          </a:p>
          <a:p>
            <a:pPr lvl="1"/>
            <a:r>
              <a:rPr lang="de-DE" sz="1200" dirty="0"/>
              <a:t>Was braucht die Kita zur Umsetzung der Maßnahmen</a:t>
            </a:r>
          </a:p>
          <a:p>
            <a:pPr lvl="1"/>
            <a:r>
              <a:rPr lang="de-DE" sz="1200" dirty="0"/>
              <a:t>Empfehlungen zu Förder- und Teilhabemaßnahmen außerhalb der Kita</a:t>
            </a:r>
          </a:p>
        </p:txBody>
      </p:sp>
    </p:spTree>
    <p:extLst>
      <p:ext uri="{BB962C8B-B14F-4D97-AF65-F5344CB8AC3E}">
        <p14:creationId xmlns:p14="http://schemas.microsoft.com/office/powerpoint/2010/main" val="360573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Beispiel / </a:t>
            </a:r>
            <a:r>
              <a:rPr lang="de-DE" dirty="0"/>
              <a:t>A</a:t>
            </a:r>
            <a:r>
              <a:rPr lang="de-DE" dirty="0" smtClean="0"/>
              <a:t>uszug aus dem Erhebungsbogen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75765" y="6429989"/>
            <a:ext cx="8914055" cy="192887"/>
          </a:xfrm>
        </p:spPr>
        <p:txBody>
          <a:bodyPr/>
          <a:lstStyle/>
          <a:p>
            <a:r>
              <a:rPr lang="de-DE" dirty="0" smtClean="0"/>
              <a:t>UA Tagesbetreuung am 10.02.2023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073DE812-22F6-49E4-B754-747D11D9321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765" y="1207859"/>
            <a:ext cx="8914055" cy="5222130"/>
          </a:xfrm>
          <a:prstGeom prst="rect">
            <a:avLst/>
          </a:prstGeom>
          <a:ln w="9528">
            <a:solidFill>
              <a:srgbClr val="000000"/>
            </a:solidFill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9885806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SenBJF_powerpoint_16x9_berlintype">
  <a:themeElements>
    <a:clrScheme name="Benutzerdefiniert 17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422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422"/>
      </a:hlink>
      <a:folHlink>
        <a:srgbClr val="E40422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400" smtClean="0"/>
        </a:defPPr>
      </a:lstStyle>
    </a:txDef>
  </a:objectDefaults>
  <a:extraClrSchemeLst/>
  <a:custClrLst>
    <a:custClr name="Hellgrün">
      <a:srgbClr val="9BCFAF"/>
    </a:custClr>
    <a:custClr name="Mittelgrün">
      <a:srgbClr val="00AA84"/>
    </a:custClr>
    <a:custClr name="Grün">
      <a:srgbClr val="007256"/>
    </a:custClr>
    <a:custClr name="Dunkelgrün">
      <a:srgbClr val="004534"/>
    </a:custClr>
    <a:custClr name="Hellblau">
      <a:srgbClr val="AAC9E7"/>
    </a:custClr>
    <a:custClr name="Mittelblau">
      <a:srgbClr val="4F90CD"/>
    </a:custClr>
    <a:custClr name="Blau">
      <a:srgbClr val="004F9F"/>
    </a:custClr>
    <a:custClr name="Dunkelblau">
      <a:srgbClr val="002856"/>
    </a:custClr>
    <a:custClr name="Gelb">
      <a:srgbClr val="FFE70E"/>
    </a:custClr>
    <a:custClr name="Orange">
      <a:srgbClr val="F39300"/>
    </a:custClr>
    <a:custClr name="Rosa">
      <a:srgbClr val="F5B4CB"/>
    </a:custClr>
    <a:custClr name="Violett">
      <a:srgbClr val="9185BE"/>
    </a:custClr>
    <a:custClr name="Berlin Rot">
      <a:srgbClr val="E40422"/>
    </a:custClr>
    <a:custClr name="Schwarz">
      <a:srgbClr val="000000"/>
    </a:custClr>
    <a:custClr name="80% Schwarz">
      <a:srgbClr val="575756"/>
    </a:custClr>
    <a:custClr name="60% Schwarz">
      <a:srgbClr val="878787"/>
    </a:custClr>
    <a:custClr name="40% Schwarz">
      <a:srgbClr val="B2B2B2"/>
    </a:custClr>
    <a:custClr name="20% Schwarz">
      <a:srgbClr val="DADADA"/>
    </a:custClr>
    <a:custClr name="10% Schwarz">
      <a:srgbClr val="EDEDED"/>
    </a:custClr>
    <a:custClr name="5% Schwarz">
      <a:srgbClr val="F6F6F6"/>
    </a:custClr>
  </a:custClrLst>
  <a:extLst>
    <a:ext uri="{05A4C25C-085E-4340-85A3-A5531E510DB2}">
      <thm15:themeFamily xmlns:thm15="http://schemas.microsoft.com/office/thememl/2012/main" name="Berlin_PowerPoint_16x9_BerlinType.potx" id="{39A90E74-DFB3-4F69-828C-1DB394FDAD52}" vid="{A9F96AB5-64B7-456E-9CD1-0C595BF1A756}"/>
    </a:ext>
  </a:extLst>
</a:theme>
</file>

<file path=ppt/theme/theme2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23">
      <a:dk1>
        <a:sysClr val="windowText" lastClr="000000"/>
      </a:dk1>
      <a:lt1>
        <a:sysClr val="window" lastClr="FFFFFF"/>
      </a:lt1>
      <a:dk2>
        <a:srgbClr val="878787"/>
      </a:dk2>
      <a:lt2>
        <a:srgbClr val="B2B2B2"/>
      </a:lt2>
      <a:accent1>
        <a:srgbClr val="E40523"/>
      </a:accent1>
      <a:accent2>
        <a:srgbClr val="004F9F"/>
      </a:accent2>
      <a:accent3>
        <a:srgbClr val="F39300"/>
      </a:accent3>
      <a:accent4>
        <a:srgbClr val="007256"/>
      </a:accent4>
      <a:accent5>
        <a:srgbClr val="FFE70E"/>
      </a:accent5>
      <a:accent6>
        <a:srgbClr val="9185BE"/>
      </a:accent6>
      <a:hlink>
        <a:srgbClr val="E40523"/>
      </a:hlink>
      <a:folHlink>
        <a:srgbClr val="E40523"/>
      </a:folHlink>
    </a:clrScheme>
    <a:fontScheme name="Benutzerdefiniert 79">
      <a:majorFont>
        <a:latin typeface="Berlin Type Office"/>
        <a:ea typeface=""/>
        <a:cs typeface=""/>
      </a:majorFont>
      <a:minorFont>
        <a:latin typeface="Berlin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BerlinSenBJF_powerpoint_16x9_berlintype</Template>
  <TotalTime>0</TotalTime>
  <Words>462</Words>
  <Application>Microsoft Office PowerPoint</Application>
  <PresentationFormat>Breitbild</PresentationFormat>
  <Paragraphs>116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Berlin Type Office</vt:lpstr>
      <vt:lpstr>Times New Roman</vt:lpstr>
      <vt:lpstr>BerlinSenBJF_powerpoint_16x9_berlintype</vt:lpstr>
      <vt:lpstr>Der neue Förder-und Teilhabeplan für die Kindertagesbetreuung</vt:lpstr>
      <vt:lpstr>Warum die Anpassung des Förderplanes?</vt:lpstr>
      <vt:lpstr>Fortsetzung der fachpolitischen Umsetzung der Vorgaben und Aufträge aus der UN-Behindertenrechtskonvention (UN-BRK)  </vt:lpstr>
      <vt:lpstr>Einführung neuer Verfahren und Arbeitsinstrumente im Bereich der Eingliederungshilfe</vt:lpstr>
      <vt:lpstr>Bildung der UAG Integration – Inklusion der AG QVTAG </vt:lpstr>
      <vt:lpstr>Schwerpunkte der Überarbeitung des Förderplans  </vt:lpstr>
      <vt:lpstr>Förderplan- Schwerpunkte der Überarbeitung</vt:lpstr>
      <vt:lpstr>Inhaltsverzeichnis des Förderplans</vt:lpstr>
      <vt:lpstr>Beispiel / Auszug aus dem Erhebungsbogen</vt:lpstr>
      <vt:lpstr>Beispiel / Auszug aus dem Erhebungsbogen</vt:lpstr>
      <vt:lpstr>Weitere Schritte</vt:lpstr>
      <vt:lpstr>VIELEN DANK.</vt:lpstr>
    </vt:vector>
  </TitlesOfParts>
  <Company>SenBJF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BERLIN TYPE BOLD 36 PT</dc:title>
  <dc:creator>Fink, Monika</dc:creator>
  <cp:lastModifiedBy>Falk, Ute</cp:lastModifiedBy>
  <cp:revision>180</cp:revision>
  <dcterms:created xsi:type="dcterms:W3CDTF">2021-09-15T20:07:30Z</dcterms:created>
  <dcterms:modified xsi:type="dcterms:W3CDTF">2023-03-06T12:44:39Z</dcterms:modified>
</cp:coreProperties>
</file>